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Nunito"/>
      <p:regular r:id="rId20"/>
      <p:bold r:id="rId21"/>
      <p:italic r:id="rId22"/>
      <p:boldItalic r:id="rId23"/>
    </p:embeddedFont>
    <p:embeddedFont>
      <p:font typeface="Zilla Slab"/>
      <p:regular r:id="rId24"/>
      <p:bold r:id="rId25"/>
      <p: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ZillaSlab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ZillaSlab-italic.fntdata"/><Relationship Id="rId25" Type="http://schemas.openxmlformats.org/officeDocument/2006/relationships/font" Target="fonts/ZillaSlab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5816b9216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05816b921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05816b9216_0_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05816b921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05816b9216_0_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05816b9216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5816b9216_0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05816b921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5816b9216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5816b921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05816b9216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05816b921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5816b9216_0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05816b921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5816b9216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05816b921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05816b9216_0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05816b9216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5816b9216_0_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05816b921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5816b9216_0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5816b921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6745206" y="-100"/>
            <a:ext cx="5446800" cy="27369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71033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340259" y="790"/>
            <a:ext cx="3000409" cy="1392365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1207163" y="790"/>
            <a:ext cx="3000409" cy="1392365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9409957" y="6784"/>
            <a:ext cx="2468376" cy="1002839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8737606" y="5623802"/>
            <a:ext cx="3185498" cy="123431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265762" y="5407536"/>
            <a:ext cx="3727293" cy="1444382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2478271" y="2430444"/>
            <a:ext cx="7148400" cy="1930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2478267" y="4550878"/>
            <a:ext cx="7148400" cy="69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7425600" y="3778767"/>
            <a:ext cx="4766400" cy="30792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7945629" y="5492768"/>
            <a:ext cx="3361269" cy="1365553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265762" y="3"/>
            <a:ext cx="3727293" cy="1444382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847800" y="1845133"/>
            <a:ext cx="8496300" cy="18396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500"/>
              <a:buNone/>
              <a:defRPr sz="11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847800" y="3818467"/>
            <a:ext cx="8496300" cy="85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26" name="Google Shape;126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127" name="Google Shape;127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6342900" y="3079200"/>
            <a:ext cx="5849100" cy="37788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7458691" y="5281486"/>
            <a:ext cx="3880118" cy="1576482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265762" y="3"/>
            <a:ext cx="3727293" cy="1444382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2518245" y="2328133"/>
            <a:ext cx="7170000" cy="2194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300"/>
              <a:buNone/>
              <a:defRPr sz="43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1092200" y="2654300"/>
            <a:ext cx="10007700" cy="326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1092200" y="2654300"/>
            <a:ext cx="4914900" cy="326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6184900" y="2654300"/>
            <a:ext cx="4914900" cy="326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1092200" y="1127467"/>
            <a:ext cx="100077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1092200" y="1127467"/>
            <a:ext cx="4945500" cy="184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1107600" y="3092067"/>
            <a:ext cx="4945500" cy="282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3764192"/>
            <a:ext cx="9825600" cy="30891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4777714" y="2072150"/>
            <a:ext cx="7413900" cy="47859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341189" y="-11"/>
            <a:ext cx="3001758" cy="1391229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46579" y="6029501"/>
            <a:ext cx="2124408" cy="822734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7848470" y="1657"/>
            <a:ext cx="4343273" cy="1681990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858572" y="1734861"/>
            <a:ext cx="8489100" cy="3385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1092200" y="1127467"/>
            <a:ext cx="8565600" cy="939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1092200" y="2067600"/>
            <a:ext cx="7813200" cy="5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1092200" y="3289400"/>
            <a:ext cx="7813200" cy="2793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41" y="3766000"/>
            <a:ext cx="9827100" cy="30921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4776900" y="2067600"/>
            <a:ext cx="7415100" cy="4790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70967" y="275000"/>
            <a:ext cx="11649900" cy="63081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437367" y="5551333"/>
            <a:ext cx="9886800" cy="806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Nunito"/>
              <a:buNone/>
              <a:defRPr sz="3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Calibri"/>
              <a:buChar char="●"/>
              <a:defRPr sz="17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238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●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●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○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libri"/>
              <a:buChar char="■"/>
              <a:defRPr sz="15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ctrTitle"/>
          </p:nvPr>
        </p:nvSpPr>
        <p:spPr>
          <a:xfrm>
            <a:off x="2521796" y="1749219"/>
            <a:ext cx="7148400" cy="1930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Active Learning with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4"/>
          <p:cNvSpPr txBox="1"/>
          <p:nvPr>
            <p:ph idx="1" type="subTitle"/>
          </p:nvPr>
        </p:nvSpPr>
        <p:spPr>
          <a:xfrm>
            <a:off x="2521800" y="5231150"/>
            <a:ext cx="7148400" cy="656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latin typeface="Zilla Slab"/>
                <a:ea typeface="Zilla Slab"/>
                <a:cs typeface="Zilla Slab"/>
                <a:sym typeface="Zilla Slab"/>
              </a:rPr>
              <a:t>Kate Harvey</a:t>
            </a:r>
            <a:endParaRPr>
              <a:latin typeface="Zilla Slab"/>
              <a:ea typeface="Zilla Slab"/>
              <a:cs typeface="Zilla Slab"/>
              <a:sym typeface="Zilla Slab"/>
            </a:endParaRPr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1623" y="3680023"/>
            <a:ext cx="14287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4"/>
          <p:cNvPicPr preferRelativeResize="0"/>
          <p:nvPr/>
        </p:nvPicPr>
        <p:blipFill rotWithShape="1">
          <a:blip r:embed="rId4">
            <a:alphaModFix/>
          </a:blip>
          <a:srcRect b="6227" l="0" r="0" t="64479"/>
          <a:stretch/>
        </p:blipFill>
        <p:spPr>
          <a:xfrm>
            <a:off x="3153687" y="2852671"/>
            <a:ext cx="5884626" cy="82734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4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/>
          <p:nvPr>
            <p:ph idx="1" type="body"/>
          </p:nvPr>
        </p:nvSpPr>
        <p:spPr>
          <a:xfrm>
            <a:off x="743675" y="5870875"/>
            <a:ext cx="4923900" cy="555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20 m product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244" name="Google Shape;244;p23"/>
          <p:cNvSpPr txBox="1"/>
          <p:nvPr>
            <p:ph idx="4294967295" type="title"/>
          </p:nvPr>
        </p:nvSpPr>
        <p:spPr>
          <a:xfrm>
            <a:off x="562350" y="622625"/>
            <a:ext cx="110673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Example – Fox Creek, AB</a:t>
            </a:r>
            <a:endParaRPr/>
          </a:p>
        </p:txBody>
      </p:sp>
      <p:sp>
        <p:nvSpPr>
          <p:cNvPr id="245" name="Google Shape;245;p23"/>
          <p:cNvSpPr txBox="1"/>
          <p:nvPr>
            <p:ph idx="1" type="body"/>
          </p:nvPr>
        </p:nvSpPr>
        <p:spPr>
          <a:xfrm>
            <a:off x="6524413" y="5870875"/>
            <a:ext cx="4923900" cy="555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10</a:t>
            </a: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 m product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246" name="Google Shape;246;p23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pic>
        <p:nvPicPr>
          <p:cNvPr id="247" name="Google Shape;247;p23"/>
          <p:cNvPicPr preferRelativeResize="0"/>
          <p:nvPr/>
        </p:nvPicPr>
        <p:blipFill rotWithShape="1">
          <a:blip r:embed="rId3">
            <a:alphaModFix/>
          </a:blip>
          <a:srcRect b="15743" l="10791" r="15743" t="10791"/>
          <a:stretch/>
        </p:blipFill>
        <p:spPr>
          <a:xfrm>
            <a:off x="562350" y="1467088"/>
            <a:ext cx="5286550" cy="440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3"/>
          <p:cNvPicPr preferRelativeResize="0"/>
          <p:nvPr/>
        </p:nvPicPr>
        <p:blipFill rotWithShape="1">
          <a:blip r:embed="rId4">
            <a:alphaModFix/>
          </a:blip>
          <a:srcRect b="15743" l="10791" r="15743" t="10791"/>
          <a:stretch/>
        </p:blipFill>
        <p:spPr>
          <a:xfrm>
            <a:off x="6343100" y="1468760"/>
            <a:ext cx="5286551" cy="4402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4"/>
          <p:cNvSpPr txBox="1"/>
          <p:nvPr>
            <p:ph type="title"/>
          </p:nvPr>
        </p:nvSpPr>
        <p:spPr>
          <a:xfrm>
            <a:off x="1851450" y="2760900"/>
            <a:ext cx="8489100" cy="1336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Summary &amp; Next Steps</a:t>
            </a:r>
            <a:endParaRPr/>
          </a:p>
        </p:txBody>
      </p:sp>
      <p:sp>
        <p:nvSpPr>
          <p:cNvPr id="254" name="Google Shape;254;p24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idx="1" type="body"/>
          </p:nvPr>
        </p:nvSpPr>
        <p:spPr>
          <a:xfrm>
            <a:off x="437375" y="5760125"/>
            <a:ext cx="9886800" cy="822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https://gcos.wmo.int/en/essential-climate-variables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144" name="Google Shape;144;p15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145" name="Google Shape;145;p15"/>
          <p:cNvSpPr txBox="1"/>
          <p:nvPr>
            <p:ph idx="4294967295" type="title"/>
          </p:nvPr>
        </p:nvSpPr>
        <p:spPr>
          <a:xfrm>
            <a:off x="683550" y="348325"/>
            <a:ext cx="108249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733"/>
              <a:t>Global Climate Observing System (GCOS): ECVs</a:t>
            </a:r>
            <a:endParaRPr sz="3733"/>
          </a:p>
        </p:txBody>
      </p:sp>
      <p:pic>
        <p:nvPicPr>
          <p:cNvPr id="146" name="Google Shape;146;p15"/>
          <p:cNvPicPr preferRelativeResize="0"/>
          <p:nvPr/>
        </p:nvPicPr>
        <p:blipFill rotWithShape="1">
          <a:blip r:embed="rId3">
            <a:alphaModFix/>
          </a:blip>
          <a:srcRect b="34059" l="0" r="0" t="31515"/>
          <a:stretch/>
        </p:blipFill>
        <p:spPr>
          <a:xfrm>
            <a:off x="1382758" y="1469737"/>
            <a:ext cx="9426492" cy="458848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5"/>
          <p:cNvSpPr/>
          <p:nvPr/>
        </p:nvSpPr>
        <p:spPr>
          <a:xfrm>
            <a:off x="8372849" y="4317052"/>
            <a:ext cx="1820400" cy="956100"/>
          </a:xfrm>
          <a:prstGeom prst="ellipse">
            <a:avLst/>
          </a:prstGeom>
          <a:noFill/>
          <a:ln cap="flat" cmpd="sng" w="50800">
            <a:solidFill>
              <a:srgbClr val="FFC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idx="4294967295" type="title"/>
          </p:nvPr>
        </p:nvSpPr>
        <p:spPr>
          <a:xfrm>
            <a:off x="838200" y="3735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r>
              <a:rPr lang="en-CA" sz="3733"/>
              <a:t>Sentinel 2 Mission</a:t>
            </a:r>
            <a:endParaRPr sz="3733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r>
              <a:rPr lang="en-CA" sz="3733"/>
              <a:t>Multispectral Instrument (MSI)</a:t>
            </a:r>
            <a:endParaRPr sz="3733"/>
          </a:p>
        </p:txBody>
      </p:sp>
      <p:pic>
        <p:nvPicPr>
          <p:cNvPr id="153" name="Google Shape;153;p1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3739" y="1852213"/>
            <a:ext cx="4857900" cy="43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80597" y="1852224"/>
            <a:ext cx="6533717" cy="365829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6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437375" y="5684550"/>
            <a:ext cx="11300400" cy="8985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LEAF TOOLBOX (github/rfernand387/LEAF-Toolbox) Applies Simplified Level 2 Prototype Processor Using 20m S2 MSI bands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pic>
        <p:nvPicPr>
          <p:cNvPr id="161" name="Google Shape;16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4613" y="284550"/>
            <a:ext cx="5223461" cy="54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33904" y="284550"/>
            <a:ext cx="5223461" cy="54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7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851450" y="2403275"/>
            <a:ext cx="8489100" cy="13362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Question:</a:t>
            </a:r>
            <a:endParaRPr/>
          </a:p>
        </p:txBody>
      </p:sp>
      <p:sp>
        <p:nvSpPr>
          <p:cNvPr id="169" name="Google Shape;169;p18"/>
          <p:cNvSpPr txBox="1"/>
          <p:nvPr/>
        </p:nvSpPr>
        <p:spPr>
          <a:xfrm>
            <a:off x="1423200" y="3739475"/>
            <a:ext cx="93456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Can predictions be made using only the data from 10 m bands?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170" name="Google Shape;170;p18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idx="4294967295" type="title"/>
          </p:nvPr>
        </p:nvSpPr>
        <p:spPr>
          <a:xfrm>
            <a:off x="545550" y="614225"/>
            <a:ext cx="111009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Approach</a:t>
            </a:r>
            <a:endParaRPr/>
          </a:p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545550" y="1822802"/>
            <a:ext cx="57108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Zilla Slab"/>
              <a:buChar char="●"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What is Active Learning? (also called Reinforcement Learning)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8325" y="1822800"/>
            <a:ext cx="4898125" cy="398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9"/>
          <p:cNvSpPr/>
          <p:nvPr/>
        </p:nvSpPr>
        <p:spPr>
          <a:xfrm>
            <a:off x="6789057" y="2538825"/>
            <a:ext cx="4810800" cy="209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9"/>
          <p:cNvSpPr/>
          <p:nvPr/>
        </p:nvSpPr>
        <p:spPr>
          <a:xfrm>
            <a:off x="6792026" y="2808171"/>
            <a:ext cx="4810800" cy="209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/>
          <p:nvPr/>
        </p:nvSpPr>
        <p:spPr>
          <a:xfrm>
            <a:off x="6792026" y="3077517"/>
            <a:ext cx="4810800" cy="209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6789057" y="4173693"/>
            <a:ext cx="4810800" cy="209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183" name="Google Shape;183;p19"/>
          <p:cNvSpPr/>
          <p:nvPr/>
        </p:nvSpPr>
        <p:spPr>
          <a:xfrm>
            <a:off x="545550" y="4158638"/>
            <a:ext cx="1647300" cy="7464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latin typeface="Zilla Slab"/>
                <a:ea typeface="Zilla Slab"/>
                <a:cs typeface="Zilla Slab"/>
                <a:sym typeface="Zilla Slab"/>
              </a:rPr>
              <a:t>Populate</a:t>
            </a:r>
            <a:endParaRPr sz="1800"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184" name="Google Shape;184;p19"/>
          <p:cNvSpPr/>
          <p:nvPr/>
        </p:nvSpPr>
        <p:spPr>
          <a:xfrm>
            <a:off x="2038350" y="4158638"/>
            <a:ext cx="1647300" cy="746400"/>
          </a:xfrm>
          <a:prstGeom prst="chevron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latin typeface="Zilla Slab"/>
                <a:ea typeface="Zilla Slab"/>
                <a:cs typeface="Zilla Slab"/>
                <a:sym typeface="Zilla Slab"/>
              </a:rPr>
              <a:t>Filter</a:t>
            </a:r>
            <a:endParaRPr sz="1800"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3531150" y="4158638"/>
            <a:ext cx="1647300" cy="7464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latin typeface="Zilla Slab"/>
                <a:ea typeface="Zilla Slab"/>
                <a:cs typeface="Zilla Slab"/>
                <a:sym typeface="Zilla Slab"/>
              </a:rPr>
              <a:t>Train</a:t>
            </a:r>
            <a:endParaRPr sz="1800"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186" name="Google Shape;186;p19"/>
          <p:cNvSpPr/>
          <p:nvPr/>
        </p:nvSpPr>
        <p:spPr>
          <a:xfrm>
            <a:off x="5023950" y="4158638"/>
            <a:ext cx="1647300" cy="746400"/>
          </a:xfrm>
          <a:prstGeom prst="chevron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latin typeface="Zilla Slab"/>
                <a:ea typeface="Zilla Slab"/>
                <a:cs typeface="Zilla Slab"/>
                <a:sym typeface="Zilla Slab"/>
              </a:rPr>
              <a:t>Apply</a:t>
            </a:r>
            <a:endParaRPr sz="1800"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1104900" y="3651463"/>
            <a:ext cx="528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1</a:t>
            </a:r>
            <a:endParaRPr sz="18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2597700" y="3651463"/>
            <a:ext cx="528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2</a:t>
            </a:r>
            <a:endParaRPr sz="18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4090500" y="3651463"/>
            <a:ext cx="528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3</a:t>
            </a:r>
            <a:endParaRPr sz="18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5699075" y="3651463"/>
            <a:ext cx="5286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4</a:t>
            </a:r>
            <a:endParaRPr sz="18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 txBox="1"/>
          <p:nvPr>
            <p:ph idx="1" type="body"/>
          </p:nvPr>
        </p:nvSpPr>
        <p:spPr>
          <a:xfrm>
            <a:off x="437375" y="5551322"/>
            <a:ext cx="9886800" cy="1031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Image Processing Workflow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cxnSp>
        <p:nvCxnSpPr>
          <p:cNvPr id="196" name="Google Shape;196;p20"/>
          <p:cNvCxnSpPr>
            <a:stCxn id="197" idx="2"/>
            <a:endCxn id="198" idx="0"/>
          </p:cNvCxnSpPr>
          <p:nvPr/>
        </p:nvCxnSpPr>
        <p:spPr>
          <a:xfrm flipH="1" rot="-5400000">
            <a:off x="6204673" y="620972"/>
            <a:ext cx="1016100" cy="2360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99" name="Google Shape;199;p20"/>
          <p:cNvCxnSpPr>
            <a:stCxn id="200" idx="0"/>
            <a:endCxn id="197" idx="2"/>
          </p:cNvCxnSpPr>
          <p:nvPr/>
        </p:nvCxnSpPr>
        <p:spPr>
          <a:xfrm rot="-5400000">
            <a:off x="3844332" y="620847"/>
            <a:ext cx="1016100" cy="2360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grpSp>
        <p:nvGrpSpPr>
          <p:cNvPr id="201" name="Google Shape;201;p20"/>
          <p:cNvGrpSpPr/>
          <p:nvPr/>
        </p:nvGrpSpPr>
        <p:grpSpPr>
          <a:xfrm>
            <a:off x="4507148" y="703120"/>
            <a:ext cx="2050749" cy="590002"/>
            <a:chOff x="3802950" y="1145950"/>
            <a:chExt cx="1538100" cy="442513"/>
          </a:xfrm>
        </p:grpSpPr>
        <p:sp>
          <p:nvSpPr>
            <p:cNvPr id="197" name="Google Shape;197;p20"/>
            <p:cNvSpPr txBox="1"/>
            <p:nvPr/>
          </p:nvSpPr>
          <p:spPr>
            <a:xfrm>
              <a:off x="3802950" y="1145963"/>
              <a:ext cx="1538100" cy="4425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Raw Image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0"/>
            <p:cNvSpPr/>
            <p:nvPr/>
          </p:nvSpPr>
          <p:spPr>
            <a:xfrm>
              <a:off x="3802950" y="1145950"/>
              <a:ext cx="1538100" cy="528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" name="Google Shape;203;p20"/>
          <p:cNvGrpSpPr/>
          <p:nvPr/>
        </p:nvGrpSpPr>
        <p:grpSpPr>
          <a:xfrm>
            <a:off x="2146800" y="2309050"/>
            <a:ext cx="2050756" cy="590032"/>
            <a:chOff x="2032645" y="2350428"/>
            <a:chExt cx="1538105" cy="442535"/>
          </a:xfrm>
        </p:grpSpPr>
        <p:sp>
          <p:nvSpPr>
            <p:cNvPr id="200" name="Google Shape;200;p20"/>
            <p:cNvSpPr txBox="1"/>
            <p:nvPr/>
          </p:nvSpPr>
          <p:spPr>
            <a:xfrm>
              <a:off x="2032650" y="2350463"/>
              <a:ext cx="1538100" cy="4425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SL2P10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0"/>
            <p:cNvSpPr/>
            <p:nvPr/>
          </p:nvSpPr>
          <p:spPr>
            <a:xfrm>
              <a:off x="2032645" y="2350428"/>
              <a:ext cx="1538100" cy="540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" name="Google Shape;205;p20"/>
          <p:cNvGrpSpPr/>
          <p:nvPr/>
        </p:nvGrpSpPr>
        <p:grpSpPr>
          <a:xfrm>
            <a:off x="6867489" y="2309080"/>
            <a:ext cx="2050749" cy="590002"/>
            <a:chOff x="5573250" y="2350450"/>
            <a:chExt cx="1538100" cy="442513"/>
          </a:xfrm>
        </p:grpSpPr>
        <p:sp>
          <p:nvSpPr>
            <p:cNvPr id="198" name="Google Shape;198;p20"/>
            <p:cNvSpPr txBox="1"/>
            <p:nvPr/>
          </p:nvSpPr>
          <p:spPr>
            <a:xfrm>
              <a:off x="5573250" y="2350463"/>
              <a:ext cx="1538100" cy="442500"/>
            </a:xfrm>
            <a:prstGeom prst="rect">
              <a:avLst/>
            </a:prstGeom>
            <a:solidFill>
              <a:schemeClr val="accent5"/>
            </a:solidFill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SL2P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0"/>
            <p:cNvSpPr/>
            <p:nvPr/>
          </p:nvSpPr>
          <p:spPr>
            <a:xfrm>
              <a:off x="5573250" y="2350450"/>
              <a:ext cx="1538100" cy="528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07" name="Google Shape;207;p20"/>
          <p:cNvCxnSpPr/>
          <p:nvPr/>
        </p:nvCxnSpPr>
        <p:spPr>
          <a:xfrm flipH="1" rot="-5400000">
            <a:off x="7948396" y="4172568"/>
            <a:ext cx="1015800" cy="1127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208" name="Google Shape;208;p20"/>
          <p:cNvCxnSpPr/>
          <p:nvPr/>
        </p:nvCxnSpPr>
        <p:spPr>
          <a:xfrm rot="-5400000">
            <a:off x="6821400" y="4172530"/>
            <a:ext cx="1015800" cy="1127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</p:cxnSp>
      <p:grpSp>
        <p:nvGrpSpPr>
          <p:cNvPr id="209" name="Google Shape;209;p20"/>
          <p:cNvGrpSpPr/>
          <p:nvPr/>
        </p:nvGrpSpPr>
        <p:grpSpPr>
          <a:xfrm>
            <a:off x="7994474" y="5243990"/>
            <a:ext cx="2050749" cy="590002"/>
            <a:chOff x="6418500" y="3555025"/>
            <a:chExt cx="1538100" cy="442513"/>
          </a:xfrm>
        </p:grpSpPr>
        <p:sp>
          <p:nvSpPr>
            <p:cNvPr id="210" name="Google Shape;210;p20"/>
            <p:cNvSpPr txBox="1"/>
            <p:nvPr/>
          </p:nvSpPr>
          <p:spPr>
            <a:xfrm>
              <a:off x="6418500" y="3555038"/>
              <a:ext cx="1538100" cy="4425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Neural Net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6418500" y="3555025"/>
              <a:ext cx="1538100" cy="528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" name="Google Shape;212;p20"/>
          <p:cNvGrpSpPr/>
          <p:nvPr/>
        </p:nvGrpSpPr>
        <p:grpSpPr>
          <a:xfrm>
            <a:off x="5740530" y="5244006"/>
            <a:ext cx="2050749" cy="589985"/>
            <a:chOff x="4728000" y="3555038"/>
            <a:chExt cx="1538100" cy="442500"/>
          </a:xfrm>
        </p:grpSpPr>
        <p:sp>
          <p:nvSpPr>
            <p:cNvPr id="213" name="Google Shape;213;p20"/>
            <p:cNvSpPr txBox="1"/>
            <p:nvPr/>
          </p:nvSpPr>
          <p:spPr>
            <a:xfrm>
              <a:off x="4728000" y="3555038"/>
              <a:ext cx="1538100" cy="4425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Regression Tree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4728000" y="3555100"/>
              <a:ext cx="1538100" cy="528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" name="Google Shape;215;p20"/>
          <p:cNvGrpSpPr/>
          <p:nvPr/>
        </p:nvGrpSpPr>
        <p:grpSpPr>
          <a:xfrm>
            <a:off x="6867489" y="3635280"/>
            <a:ext cx="2050749" cy="590002"/>
            <a:chOff x="5573250" y="2350450"/>
            <a:chExt cx="1538100" cy="442513"/>
          </a:xfrm>
        </p:grpSpPr>
        <p:sp>
          <p:nvSpPr>
            <p:cNvPr id="216" name="Google Shape;216;p20"/>
            <p:cNvSpPr txBox="1"/>
            <p:nvPr/>
          </p:nvSpPr>
          <p:spPr>
            <a:xfrm>
              <a:off x="5573250" y="2350463"/>
              <a:ext cx="1538100" cy="4425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b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ALR (feature selection)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5573250" y="2350450"/>
              <a:ext cx="1538100" cy="528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18" name="Google Shape;218;p20"/>
          <p:cNvCxnSpPr>
            <a:endCxn id="217" idx="0"/>
          </p:cNvCxnSpPr>
          <p:nvPr/>
        </p:nvCxnSpPr>
        <p:spPr>
          <a:xfrm flipH="1">
            <a:off x="7892864" y="2917380"/>
            <a:ext cx="3900" cy="71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" name="Google Shape;219;p20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1"/>
          <p:cNvSpPr txBox="1"/>
          <p:nvPr>
            <p:ph idx="4294967295" type="title"/>
          </p:nvPr>
        </p:nvSpPr>
        <p:spPr>
          <a:xfrm>
            <a:off x="604350" y="631000"/>
            <a:ext cx="109833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Testing</a:t>
            </a:r>
            <a:endParaRPr/>
          </a:p>
        </p:txBody>
      </p:sp>
      <p:sp>
        <p:nvSpPr>
          <p:cNvPr id="225" name="Google Shape;225;p21"/>
          <p:cNvSpPr txBox="1"/>
          <p:nvPr/>
        </p:nvSpPr>
        <p:spPr>
          <a:xfrm>
            <a:off x="6448350" y="1903925"/>
            <a:ext cx="5139300" cy="36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Zilla Slab"/>
              <a:buChar char="●"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Three main variables: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  <a:p>
            <a:pPr indent="-3810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Zilla Slab"/>
              <a:buChar char="○"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Leaf area index (LAI)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  <a:p>
            <a:pPr indent="-3810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Zilla Slab"/>
              <a:buChar char="○"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Fraction of absorbed photosynthetically active radiation (fAPAR)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  <a:p>
            <a:pPr indent="-3810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Zilla Slab"/>
              <a:buChar char="○"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Fraction of canopy cover (fCOVER)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226" name="Google Shape;226;p21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pic>
        <p:nvPicPr>
          <p:cNvPr id="227" name="Google Shape;227;p21"/>
          <p:cNvPicPr preferRelativeResize="0"/>
          <p:nvPr/>
        </p:nvPicPr>
        <p:blipFill rotWithShape="1">
          <a:blip r:embed="rId3">
            <a:alphaModFix/>
          </a:blip>
          <a:srcRect b="0" l="12824" r="8596" t="0"/>
          <a:stretch/>
        </p:blipFill>
        <p:spPr>
          <a:xfrm>
            <a:off x="604350" y="1903900"/>
            <a:ext cx="5247924" cy="361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2"/>
          <p:cNvSpPr txBox="1"/>
          <p:nvPr>
            <p:ph idx="4294967295" type="title"/>
          </p:nvPr>
        </p:nvSpPr>
        <p:spPr>
          <a:xfrm>
            <a:off x="633750" y="605825"/>
            <a:ext cx="10924500" cy="1272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Results</a:t>
            </a:r>
            <a:endParaRPr/>
          </a:p>
        </p:txBody>
      </p:sp>
      <p:sp>
        <p:nvSpPr>
          <p:cNvPr id="233" name="Google Shape;233;p22"/>
          <p:cNvSpPr txBox="1"/>
          <p:nvPr>
            <p:ph idx="12" type="sldNum"/>
          </p:nvPr>
        </p:nvSpPr>
        <p:spPr>
          <a:xfrm>
            <a:off x="11187645" y="605822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pic>
        <p:nvPicPr>
          <p:cNvPr id="234" name="Google Shape;234;p22"/>
          <p:cNvPicPr preferRelativeResize="0"/>
          <p:nvPr/>
        </p:nvPicPr>
        <p:blipFill rotWithShape="1">
          <a:blip r:embed="rId3">
            <a:alphaModFix/>
          </a:blip>
          <a:srcRect b="50043" l="3688" r="0" t="1995"/>
          <a:stretch/>
        </p:blipFill>
        <p:spPr>
          <a:xfrm>
            <a:off x="1153563" y="1592700"/>
            <a:ext cx="4204463" cy="367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0587" y="1592700"/>
            <a:ext cx="4027839" cy="367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2"/>
          <p:cNvSpPr txBox="1"/>
          <p:nvPr>
            <p:ph idx="1" type="body"/>
          </p:nvPr>
        </p:nvSpPr>
        <p:spPr>
          <a:xfrm>
            <a:off x="437375" y="5551322"/>
            <a:ext cx="9886800" cy="1031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RMSE: ~0.15 - 0.3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237" name="Google Shape;237;p22"/>
          <p:cNvSpPr txBox="1"/>
          <p:nvPr/>
        </p:nvSpPr>
        <p:spPr>
          <a:xfrm>
            <a:off x="1153550" y="5265300"/>
            <a:ext cx="42045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SL2P vs. Regression Tree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238" name="Google Shape;238;p22"/>
          <p:cNvSpPr txBox="1"/>
          <p:nvPr/>
        </p:nvSpPr>
        <p:spPr>
          <a:xfrm>
            <a:off x="6922250" y="5265300"/>
            <a:ext cx="42045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chemeClr val="accent5"/>
                </a:solidFill>
                <a:latin typeface="Zilla Slab"/>
                <a:ea typeface="Zilla Slab"/>
                <a:cs typeface="Zilla Slab"/>
                <a:sym typeface="Zilla Slab"/>
              </a:rPr>
              <a:t>SL2P vs. Neural Net</a:t>
            </a:r>
            <a:endParaRPr sz="2400">
              <a:solidFill>
                <a:schemeClr val="accent5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